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1" r:id="rId2"/>
    <p:sldId id="275" r:id="rId3"/>
    <p:sldId id="283" r:id="rId4"/>
    <p:sldId id="295" r:id="rId5"/>
    <p:sldId id="296" r:id="rId6"/>
    <p:sldId id="297" r:id="rId7"/>
    <p:sldId id="293" r:id="rId8"/>
    <p:sldId id="298" r:id="rId9"/>
    <p:sldId id="294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2F2F2"/>
    <a:srgbClr val="F8CBAD"/>
    <a:srgbClr val="0C3A39"/>
    <a:srgbClr val="C0CE4D"/>
    <a:srgbClr val="006496"/>
    <a:srgbClr val="F4F7E1"/>
    <a:srgbClr val="18ACC0"/>
    <a:srgbClr val="FBFCF6"/>
    <a:srgbClr val="E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F459D-1131-4096-8736-FBA46AB75C5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81038-C658-458C-A496-58B5D6EB8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698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7F1A9-248F-4E5B-B97F-44C6E64F69A8}" type="datetimeFigureOut">
              <a:rPr lang="fr-FR" smtClean="0"/>
              <a:t>14/09/2023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D8842-A5C2-4602-A8BE-1FB9607B72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F61C-F9F5-458B-AE62-CEE39F612E42}" type="datetime1">
              <a:rPr lang="fr-FR" smtClean="0"/>
              <a:t>14/09/2023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527D-060E-4C72-8FE1-1B0891802F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140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6DCD-7410-47E5-AC9B-1487127F03DC}" type="datetime1">
              <a:rPr lang="fr-FR" smtClean="0"/>
              <a:t>14/09/2023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527D-060E-4C72-8FE1-1B0891802F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325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B3FC-94F5-4C06-80A0-89A586CEAF78}" type="datetime1">
              <a:rPr lang="fr-FR" smtClean="0"/>
              <a:t>14/09/2023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527D-060E-4C72-8FE1-1B0891802F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85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C299-BAC8-4FEB-A2A2-3D6CB1B4EEFF}" type="datetime1">
              <a:rPr lang="fr-FR" smtClean="0"/>
              <a:t>14/09/2023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527D-060E-4C72-8FE1-1B0891802F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0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8466-D7EB-47E6-950E-597796C6E8BE}" type="datetime1">
              <a:rPr lang="fr-FR" smtClean="0"/>
              <a:t>14/09/2023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527D-060E-4C72-8FE1-1B0891802F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2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53EC-B93B-4F3E-8853-364738176D2C}" type="datetime1">
              <a:rPr lang="fr-FR" smtClean="0"/>
              <a:t>14/09/2023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527D-060E-4C72-8FE1-1B0891802F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192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5E3B-9D93-4A18-A111-E7B77BF1A3BC}" type="datetime1">
              <a:rPr lang="fr-FR" smtClean="0"/>
              <a:t>14/09/2023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527D-060E-4C72-8FE1-1B0891802F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17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5C14-32B2-4556-BEC2-0619147D29A6}" type="datetime1">
              <a:rPr lang="fr-FR" smtClean="0"/>
              <a:t>14/09/2023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527D-060E-4C72-8FE1-1B0891802F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640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E732-68E4-4838-B1D9-394C870ECD68}" type="datetime1">
              <a:rPr lang="fr-FR" smtClean="0"/>
              <a:t>14/09/2023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527D-060E-4C72-8FE1-1B0891802F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261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D285-B654-4BED-9F59-D4C0F9AF8C9F}" type="datetime1">
              <a:rPr lang="fr-FR" smtClean="0"/>
              <a:t>14/09/2023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527D-060E-4C72-8FE1-1B0891802F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71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BBCF-6F9D-491F-A996-C0A7D8289780}" type="datetime1">
              <a:rPr lang="fr-FR" smtClean="0"/>
              <a:t>14/09/2023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527D-060E-4C72-8FE1-1B0891802F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984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5363-4C97-42F0-963B-2EC82F750C5C}" type="datetime1">
              <a:rPr lang="fr-FR" smtClean="0"/>
              <a:t>14/09/2023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527D-060E-4C72-8FE1-1B0891802F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3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sitcom40.fr/fileadmin/documents/Videos/TriBiodechets.sitcom40.mp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0" y="-51930"/>
            <a:ext cx="630053" cy="7001370"/>
          </a:xfrm>
          <a:prstGeom prst="roundRect">
            <a:avLst>
              <a:gd name="adj" fmla="val 835"/>
            </a:avLst>
          </a:prstGeom>
          <a:solidFill>
            <a:srgbClr val="C0C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13089" r="11770" b="16639"/>
          <a:stretch/>
        </p:blipFill>
        <p:spPr>
          <a:xfrm>
            <a:off x="8119866" y="5642287"/>
            <a:ext cx="2890983" cy="11637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97" y="580157"/>
            <a:ext cx="8999342" cy="506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824827"/>
          </a:xfrm>
          <a:prstGeom prst="rect">
            <a:avLst/>
          </a:prstGeom>
          <a:solidFill>
            <a:srgbClr val="BA6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6276" y="54149"/>
            <a:ext cx="995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qui change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partir de janvier 2024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448" y="-181808"/>
            <a:ext cx="2683194" cy="11797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25054" y="968513"/>
            <a:ext cx="10594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C3A39"/>
                </a:solidFill>
                <a:latin typeface="Arial Black" panose="020B0A04020102020204" pitchFamily="34" charset="0"/>
              </a:rPr>
              <a:t>Dès le 1</a:t>
            </a:r>
            <a:r>
              <a:rPr lang="fr-FR" sz="3200" baseline="30000" dirty="0" smtClean="0">
                <a:solidFill>
                  <a:srgbClr val="0C3A39"/>
                </a:solidFill>
                <a:latin typeface="Arial Black" panose="020B0A04020102020204" pitchFamily="34" charset="0"/>
              </a:rPr>
              <a:t>er</a:t>
            </a:r>
            <a:r>
              <a:rPr lang="fr-FR" sz="3200" dirty="0" smtClean="0">
                <a:solidFill>
                  <a:srgbClr val="0C3A39"/>
                </a:solidFill>
                <a:latin typeface="Arial Black" panose="020B0A04020102020204" pitchFamily="34" charset="0"/>
              </a:rPr>
              <a:t> janvier 2024, le tri à la source des </a:t>
            </a:r>
            <a:r>
              <a:rPr lang="fr-FR" sz="3200" dirty="0" err="1" smtClean="0">
                <a:solidFill>
                  <a:srgbClr val="0C3A39"/>
                </a:solidFill>
                <a:latin typeface="Arial Black" panose="020B0A04020102020204" pitchFamily="34" charset="0"/>
              </a:rPr>
              <a:t>biodéchets</a:t>
            </a:r>
            <a:r>
              <a:rPr lang="fr-FR" sz="3200" dirty="0" smtClean="0">
                <a:solidFill>
                  <a:srgbClr val="0C3A39"/>
                </a:solidFill>
                <a:latin typeface="Arial Black" panose="020B0A04020102020204" pitchFamily="34" charset="0"/>
              </a:rPr>
              <a:t> sera obligatoire en France</a:t>
            </a:r>
            <a:endParaRPr lang="fr-FR" sz="3200" dirty="0">
              <a:solidFill>
                <a:srgbClr val="0C3A39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81" y="3383495"/>
            <a:ext cx="2038240" cy="211718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2123" y="2459114"/>
            <a:ext cx="8627078" cy="523220"/>
          </a:xfrm>
          <a:prstGeom prst="rect">
            <a:avLst/>
          </a:prstGeom>
          <a:solidFill>
            <a:srgbClr val="C0CE4D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C’est quoi les </a:t>
            </a:r>
            <a:r>
              <a:rPr lang="fr-FR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biodéchets</a:t>
            </a:r>
            <a:r>
              <a:rPr lang="fr-F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?</a:t>
            </a:r>
            <a:endParaRPr lang="fr-F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6424" r="9224" b="7654"/>
          <a:stretch/>
        </p:blipFill>
        <p:spPr>
          <a:xfrm>
            <a:off x="9282544" y="2022763"/>
            <a:ext cx="2909456" cy="414712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513272" y="3971796"/>
            <a:ext cx="2448000" cy="1028456"/>
          </a:xfrm>
          <a:prstGeom prst="rect">
            <a:avLst/>
          </a:prstGeom>
          <a:solidFill>
            <a:srgbClr val="BA6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latin typeface="Arial Black" panose="020B0A04020102020204" pitchFamily="34" charset="0"/>
              </a:rPr>
              <a:t>1/3</a:t>
            </a:r>
            <a:endParaRPr lang="fr-FR" sz="6000" dirty="0">
              <a:latin typeface="Arial Black" panose="020B0A04020102020204" pitchFamily="34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" y="3344672"/>
            <a:ext cx="1967483" cy="210464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85" y="3383495"/>
            <a:ext cx="2002194" cy="200219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17" y="3383495"/>
            <a:ext cx="2042099" cy="204209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8"/>
          <a:srcRect t="6448" r="3787"/>
          <a:stretch/>
        </p:blipFill>
        <p:spPr>
          <a:xfrm>
            <a:off x="81855" y="5689600"/>
            <a:ext cx="2035243" cy="504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9"/>
          <a:srcRect l="1" t="7894" r="5220" b="7783"/>
          <a:stretch/>
        </p:blipFill>
        <p:spPr>
          <a:xfrm>
            <a:off x="4696751" y="5657485"/>
            <a:ext cx="1399988" cy="5040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8006" y="5657485"/>
            <a:ext cx="1623271" cy="5040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3048" y="5674443"/>
            <a:ext cx="1560331" cy="504000"/>
          </a:xfrm>
          <a:prstGeom prst="rect">
            <a:avLst/>
          </a:prstGeom>
        </p:spPr>
      </p:pic>
      <p:sp>
        <p:nvSpPr>
          <p:cNvPr id="44" name="Triangle isocèle 43"/>
          <p:cNvSpPr/>
          <p:nvPr/>
        </p:nvSpPr>
        <p:spPr>
          <a:xfrm rot="5400000">
            <a:off x="8631831" y="3919423"/>
            <a:ext cx="1402978" cy="1065958"/>
          </a:xfrm>
          <a:prstGeom prst="triangle">
            <a:avLst/>
          </a:prstGeom>
          <a:solidFill>
            <a:srgbClr val="BA612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9782448" y="5000252"/>
            <a:ext cx="1921872" cy="94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fr-FR" sz="3600" dirty="0">
                <a:solidFill>
                  <a:schemeClr val="bg1"/>
                </a:solidFill>
              </a:rPr>
              <a:t>d</a:t>
            </a:r>
            <a:r>
              <a:rPr lang="fr-FR" sz="3600" dirty="0" smtClean="0">
                <a:solidFill>
                  <a:schemeClr val="bg1"/>
                </a:solidFill>
              </a:rPr>
              <a:t>e la poubelle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24827"/>
          </a:xfrm>
          <a:prstGeom prst="rect">
            <a:avLst/>
          </a:prstGeom>
          <a:solidFill>
            <a:srgbClr val="BA6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rot="20580000">
            <a:off x="4395509" y="3705941"/>
            <a:ext cx="1573723" cy="3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 rot="20580000">
            <a:off x="8208285" y="3688942"/>
            <a:ext cx="1573723" cy="3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0301" y="6141873"/>
            <a:ext cx="2688346" cy="276999"/>
          </a:xfrm>
          <a:prstGeom prst="rect">
            <a:avLst/>
          </a:prstGeom>
          <a:solidFill>
            <a:srgbClr val="0064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 COMPOSTAGE INDIVIDUEL</a:t>
            </a:r>
            <a:endParaRPr lang="fr-F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38231" y="6141873"/>
            <a:ext cx="2884520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 COMPOSTAGE COLLECTIF</a:t>
            </a:r>
            <a:endParaRPr lang="fr-F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55881" y="5528363"/>
            <a:ext cx="706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B0F0"/>
                </a:solidFill>
                <a:sym typeface="Wingdings 2" panose="05020102010507070707" pitchFamily="18" charset="2"/>
              </a:rPr>
              <a:t></a:t>
            </a:r>
            <a:endParaRPr lang="fr-FR" sz="4800" dirty="0">
              <a:solidFill>
                <a:srgbClr val="00B0F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14691" y="6141873"/>
            <a:ext cx="2859729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LA COLLECTE EN BORNE</a:t>
            </a:r>
            <a:endParaRPr lang="fr-F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069541" y="5528363"/>
            <a:ext cx="77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92D050"/>
                </a:solidFill>
                <a:sym typeface="Wingdings 2" panose="05020102010507070707" pitchFamily="18" charset="2"/>
              </a:rPr>
              <a:t></a:t>
            </a:r>
            <a:endParaRPr lang="fr-FR" sz="4800" dirty="0">
              <a:solidFill>
                <a:srgbClr val="92D05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806" y="-188319"/>
            <a:ext cx="2683194" cy="117979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34055" y="939761"/>
            <a:ext cx="110928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CE4D"/>
                </a:solidFill>
                <a:latin typeface="Arial Black" panose="020B0A04020102020204" pitchFamily="34" charset="0"/>
              </a:rPr>
              <a:t>Pour les habitants de la Côte sud des Landes : </a:t>
            </a:r>
            <a:endParaRPr lang="fr-FR" sz="2800" dirty="0" smtClean="0">
              <a:solidFill>
                <a:srgbClr val="C0CE4D"/>
              </a:solidFill>
              <a:latin typeface="Arial Black" panose="020B0A04020102020204" pitchFamily="34" charset="0"/>
            </a:endParaRPr>
          </a:p>
          <a:p>
            <a:r>
              <a:rPr lang="fr-FR" sz="2400" dirty="0" smtClean="0">
                <a:solidFill>
                  <a:srgbClr val="0C3A39"/>
                </a:solidFill>
                <a:latin typeface="Arial Black" panose="020B0A04020102020204" pitchFamily="34" charset="0"/>
              </a:rPr>
              <a:t>3 </a:t>
            </a:r>
            <a:r>
              <a:rPr lang="fr-FR" sz="2400" dirty="0">
                <a:solidFill>
                  <a:srgbClr val="0C3A39"/>
                </a:solidFill>
                <a:latin typeface="Arial Black" panose="020B0A04020102020204" pitchFamily="34" charset="0"/>
              </a:rPr>
              <a:t>solutions pour trier les </a:t>
            </a:r>
            <a:r>
              <a:rPr lang="fr-FR" sz="2400" dirty="0" err="1">
                <a:solidFill>
                  <a:srgbClr val="0C3A39"/>
                </a:solidFill>
                <a:latin typeface="Arial Black" panose="020B0A04020102020204" pitchFamily="34" charset="0"/>
              </a:rPr>
              <a:t>biodéchets</a:t>
            </a:r>
            <a:r>
              <a:rPr lang="fr-FR" sz="2400" dirty="0">
                <a:solidFill>
                  <a:srgbClr val="0C3A39"/>
                </a:solidFill>
                <a:latin typeface="Arial Black" panose="020B0A04020102020204" pitchFamily="34" charset="0"/>
              </a:rPr>
              <a:t>, selon </a:t>
            </a:r>
            <a:r>
              <a:rPr lang="fr-FR" sz="2400" dirty="0" smtClean="0">
                <a:solidFill>
                  <a:srgbClr val="0C3A39"/>
                </a:solidFill>
                <a:latin typeface="Arial Black" panose="020B0A04020102020204" pitchFamily="34" charset="0"/>
              </a:rPr>
              <a:t>leur </a:t>
            </a:r>
            <a:r>
              <a:rPr lang="fr-FR" sz="2400" dirty="0">
                <a:solidFill>
                  <a:srgbClr val="0C3A39"/>
                </a:solidFill>
                <a:latin typeface="Arial Black" panose="020B0A04020102020204" pitchFamily="34" charset="0"/>
              </a:rPr>
              <a:t>lieu de résidence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63116" y="5528363"/>
            <a:ext cx="71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6496"/>
                </a:solidFill>
                <a:sym typeface="Wingdings 2" panose="05020102010507070707" pitchFamily="18" charset="2"/>
              </a:rPr>
              <a:t></a:t>
            </a:r>
            <a:endParaRPr lang="fr-FR" sz="4800" dirty="0">
              <a:solidFill>
                <a:srgbClr val="006496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22" y="2439690"/>
            <a:ext cx="1910953" cy="3023638"/>
          </a:xfrm>
          <a:prstGeom prst="rect">
            <a:avLst/>
          </a:prstGeom>
        </p:spPr>
      </p:pic>
      <p:pic>
        <p:nvPicPr>
          <p:cNvPr id="19" name="02BADCF4-3CF7-41AD-A6E1-70F1CF21E5D7" descr="32D82AB7-8E08-49D2-9CD5-2BC5DDC80909@hom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640" y="2092056"/>
            <a:ext cx="3007780" cy="34461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63" y="2034138"/>
            <a:ext cx="3814361" cy="35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824827"/>
          </a:xfrm>
          <a:prstGeom prst="rect">
            <a:avLst/>
          </a:prstGeom>
          <a:solidFill>
            <a:srgbClr val="BA6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96276" y="54149"/>
            <a:ext cx="995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1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0580000">
            <a:off x="4395509" y="3705941"/>
            <a:ext cx="1573723" cy="3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27453" y="976903"/>
            <a:ext cx="7984448" cy="584775"/>
          </a:xfrm>
          <a:prstGeom prst="rect">
            <a:avLst/>
          </a:prstGeom>
          <a:solidFill>
            <a:srgbClr val="006496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 COMPOSTAGE INDIVIDUEL</a:t>
            </a:r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806" y="-188319"/>
            <a:ext cx="2683194" cy="11797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3" y="1691502"/>
            <a:ext cx="3077095" cy="48687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528153" y="1558629"/>
            <a:ext cx="81664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C0CE4D"/>
                </a:solidFill>
              </a:rPr>
              <a:t>Cette solution concerne </a:t>
            </a:r>
            <a:r>
              <a:rPr lang="fr-FR" sz="3200" b="1" dirty="0" smtClean="0">
                <a:solidFill>
                  <a:srgbClr val="C0CE4D"/>
                </a:solidFill>
              </a:rPr>
              <a:t>TOUS LES HABITANTS EN HABITAT PAVILLONNAIRE.</a:t>
            </a:r>
          </a:p>
          <a:p>
            <a:endParaRPr lang="fr-FR" sz="1200" dirty="0" smtClean="0">
              <a:solidFill>
                <a:srgbClr val="0C3A39"/>
              </a:solidFill>
            </a:endParaRPr>
          </a:p>
          <a:p>
            <a:r>
              <a:rPr lang="fr-FR" sz="2200" b="1" dirty="0" smtClean="0">
                <a:solidFill>
                  <a:srgbClr val="18ACC0"/>
                </a:solidFill>
              </a:rPr>
              <a:t>Comment obtenir un composteur ?</a:t>
            </a:r>
          </a:p>
          <a:p>
            <a:pPr algn="just"/>
            <a:r>
              <a:rPr lang="fr-FR" sz="2200" b="1" dirty="0" smtClean="0"/>
              <a:t>En plus des modes de distribution habituels</a:t>
            </a:r>
            <a:r>
              <a:rPr lang="fr-FR" sz="2200" b="1" i="1" dirty="0" smtClean="0"/>
              <a:t> </a:t>
            </a:r>
            <a:r>
              <a:rPr lang="fr-FR" sz="2200" i="1" dirty="0" smtClean="0"/>
              <a:t>(en </a:t>
            </a:r>
            <a:r>
              <a:rPr lang="fr-FR" sz="2200" i="1" dirty="0"/>
              <a:t>déchetterie, après </a:t>
            </a:r>
            <a:r>
              <a:rPr lang="fr-FR" sz="2200" i="1" dirty="0" smtClean="0"/>
              <a:t>réservation téléphonique ou sur la plate-forme de Bénesse-Maremne), </a:t>
            </a:r>
            <a:r>
              <a:rPr lang="fr-FR" sz="2200" dirty="0" smtClean="0"/>
              <a:t>le Sitcom organise par secteur </a:t>
            </a:r>
            <a:r>
              <a:rPr lang="fr-FR" sz="2200" b="1" dirty="0" smtClean="0">
                <a:solidFill>
                  <a:srgbClr val="C0CE4D"/>
                </a:solidFill>
              </a:rPr>
              <a:t>deux campagnes de distribution annuelles</a:t>
            </a:r>
            <a:r>
              <a:rPr lang="fr-FR" sz="2200" dirty="0" smtClean="0"/>
              <a:t> jusqu’en 2026. </a:t>
            </a:r>
          </a:p>
          <a:p>
            <a:pPr algn="just">
              <a:buClr>
                <a:srgbClr val="C0CE4D"/>
              </a:buClr>
            </a:pPr>
            <a:r>
              <a:rPr lang="fr-FR" sz="2200" b="1" dirty="0" smtClean="0">
                <a:solidFill>
                  <a:srgbClr val="C0CE4D"/>
                </a:solidFill>
              </a:rPr>
              <a:t>Les habitants des communes concernées par les campagnes de distribution </a:t>
            </a:r>
            <a:r>
              <a:rPr lang="fr-FR" sz="2200" dirty="0" smtClean="0"/>
              <a:t>recevront </a:t>
            </a:r>
            <a:r>
              <a:rPr lang="fr-FR" sz="2200" b="1" dirty="0" smtClean="0">
                <a:solidFill>
                  <a:srgbClr val="C0CE4D"/>
                </a:solidFill>
              </a:rPr>
              <a:t>un courrier</a:t>
            </a:r>
            <a:r>
              <a:rPr lang="fr-FR" sz="2200" dirty="0" smtClean="0"/>
              <a:t> les informant des différentes dates de distribution.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528153" y="5776405"/>
            <a:ext cx="7821079" cy="769441"/>
          </a:xfrm>
          <a:prstGeom prst="rect">
            <a:avLst/>
          </a:prstGeom>
          <a:solidFill>
            <a:srgbClr val="006496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Le Sitcom met gratuitement à la disposition des usagers :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1 composteur + 1 </a:t>
            </a:r>
            <a:r>
              <a:rPr lang="fr-FR" sz="2000" dirty="0" err="1" smtClean="0">
                <a:solidFill>
                  <a:schemeClr val="bg1"/>
                </a:solidFill>
              </a:rPr>
              <a:t>bioseau</a:t>
            </a:r>
            <a:r>
              <a:rPr lang="fr-FR" sz="2000" dirty="0" smtClean="0">
                <a:solidFill>
                  <a:schemeClr val="bg1"/>
                </a:solidFill>
              </a:rPr>
              <a:t> + 1 guide du </a:t>
            </a:r>
            <a:r>
              <a:rPr lang="fr-FR" dirty="0" smtClean="0">
                <a:solidFill>
                  <a:schemeClr val="bg1"/>
                </a:solidFill>
              </a:rPr>
              <a:t>compostage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4"/>
          <a:srcRect l="1065" t="1766" r="1453" b="922"/>
          <a:stretch/>
        </p:blipFill>
        <p:spPr>
          <a:xfrm rot="932759">
            <a:off x="2056607" y="5101117"/>
            <a:ext cx="1166580" cy="1630377"/>
          </a:xfrm>
          <a:prstGeom prst="rect">
            <a:avLst/>
          </a:prstGeom>
          <a:ln>
            <a:solidFill>
              <a:srgbClr val="0C3A39"/>
            </a:solidFill>
          </a:ln>
        </p:spPr>
      </p:pic>
    </p:spTree>
    <p:extLst>
      <p:ext uri="{BB962C8B-B14F-4D97-AF65-F5344CB8AC3E}">
        <p14:creationId xmlns:p14="http://schemas.microsoft.com/office/powerpoint/2010/main" val="521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824827"/>
          </a:xfrm>
          <a:prstGeom prst="rect">
            <a:avLst/>
          </a:prstGeom>
          <a:solidFill>
            <a:srgbClr val="BA6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96276" y="54149"/>
            <a:ext cx="995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2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0580000">
            <a:off x="4395509" y="3705941"/>
            <a:ext cx="1573723" cy="3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42317" y="950019"/>
            <a:ext cx="7984448" cy="584775"/>
          </a:xfrm>
          <a:prstGeom prst="rect">
            <a:avLst/>
          </a:prstGeom>
          <a:solidFill>
            <a:srgbClr val="18ACC0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 COMPOSTAGE COLLECTIF</a:t>
            </a:r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806" y="-188319"/>
            <a:ext cx="2683194" cy="1179799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42317" y="5336956"/>
            <a:ext cx="11215762" cy="1384995"/>
          </a:xfrm>
          <a:prstGeom prst="rect">
            <a:avLst/>
          </a:prstGeom>
          <a:solidFill>
            <a:srgbClr val="18ACC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Matériel fourni gratuitement par le Sitcom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Un </a:t>
            </a:r>
            <a:r>
              <a:rPr lang="fr-FR" sz="2000" dirty="0">
                <a:solidFill>
                  <a:schemeClr val="bg1"/>
                </a:solidFill>
              </a:rPr>
              <a:t>kit de 3 composteurs </a:t>
            </a:r>
            <a:r>
              <a:rPr lang="fr-FR" sz="2000" dirty="0" smtClean="0">
                <a:solidFill>
                  <a:schemeClr val="bg1"/>
                </a:solidFill>
              </a:rPr>
              <a:t>minimum</a:t>
            </a:r>
            <a:r>
              <a:rPr lang="fr-FR" sz="2000" i="1" dirty="0" smtClean="0">
                <a:solidFill>
                  <a:schemeClr val="bg1"/>
                </a:solidFill>
              </a:rPr>
              <a:t>, en </a:t>
            </a:r>
            <a:r>
              <a:rPr lang="fr-FR" sz="2000" i="1" dirty="0">
                <a:solidFill>
                  <a:schemeClr val="bg1"/>
                </a:solidFill>
              </a:rPr>
              <a:t>fonction du volume des apports ou du nombre de participants</a:t>
            </a:r>
            <a:r>
              <a:rPr lang="fr-FR" sz="20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Un bioseau pour </a:t>
            </a:r>
            <a:r>
              <a:rPr lang="fr-FR" sz="2000" dirty="0">
                <a:solidFill>
                  <a:schemeClr val="bg1"/>
                </a:solidFill>
              </a:rPr>
              <a:t>le stockage et le transport des biodéchets </a:t>
            </a:r>
            <a:r>
              <a:rPr lang="fr-FR" sz="2000" dirty="0" smtClean="0">
                <a:solidFill>
                  <a:schemeClr val="bg1"/>
                </a:solidFill>
              </a:rPr>
              <a:t>remis, à </a:t>
            </a:r>
            <a:r>
              <a:rPr lang="fr-FR" sz="2000" dirty="0">
                <a:solidFill>
                  <a:schemeClr val="bg1"/>
                </a:solidFill>
              </a:rPr>
              <a:t>la demande, à chaque foyer</a:t>
            </a:r>
            <a:r>
              <a:rPr lang="fr-FR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Un guide du compostage </a:t>
            </a:r>
            <a:r>
              <a:rPr lang="fr-FR" sz="2000" dirty="0" smtClean="0">
                <a:solidFill>
                  <a:schemeClr val="bg1"/>
                </a:solidFill>
              </a:rPr>
              <a:t>remis </a:t>
            </a:r>
            <a:r>
              <a:rPr lang="fr-FR" sz="2000" dirty="0">
                <a:solidFill>
                  <a:schemeClr val="bg1"/>
                </a:solidFill>
              </a:rPr>
              <a:t>à chaque foyer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t="1480" r="3005"/>
          <a:stretch/>
        </p:blipFill>
        <p:spPr>
          <a:xfrm rot="781337">
            <a:off x="9926528" y="3052833"/>
            <a:ext cx="1739594" cy="2515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4156362" y="1603780"/>
            <a:ext cx="7847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6496"/>
                </a:solidFill>
              </a:rPr>
              <a:t>Cette solution concerne </a:t>
            </a:r>
            <a:r>
              <a:rPr lang="fr-FR" sz="3200" b="1" dirty="0" smtClean="0">
                <a:solidFill>
                  <a:srgbClr val="006496"/>
                </a:solidFill>
              </a:rPr>
              <a:t>LES HABITANTS EN RÉSIDENCE</a:t>
            </a:r>
            <a:r>
              <a:rPr lang="fr-FR" sz="2800" b="1" dirty="0" smtClean="0">
                <a:solidFill>
                  <a:srgbClr val="CC6600"/>
                </a:solidFill>
              </a:rPr>
              <a:t> </a:t>
            </a:r>
            <a:r>
              <a:rPr lang="fr-FR" sz="3200" i="1" dirty="0">
                <a:solidFill>
                  <a:srgbClr val="006496"/>
                </a:solidFill>
              </a:rPr>
              <a:t>(s</a:t>
            </a:r>
            <a:r>
              <a:rPr lang="fr-FR" sz="3200" i="1" dirty="0" smtClean="0">
                <a:solidFill>
                  <a:srgbClr val="006496"/>
                </a:solidFill>
              </a:rPr>
              <a:t>ous conditions de faisabilité)</a:t>
            </a:r>
            <a:endParaRPr lang="fr-FR" sz="1600" i="1" dirty="0" smtClean="0">
              <a:solidFill>
                <a:srgbClr val="006496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93570">
            <a:off x="9488954" y="4558225"/>
            <a:ext cx="1426113" cy="9850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319422" y="2751457"/>
            <a:ext cx="653098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C0CE4D"/>
                </a:solidFill>
              </a:rPr>
              <a:t>Un plan d’équipement</a:t>
            </a:r>
            <a:r>
              <a:rPr lang="fr-FR" sz="2200" dirty="0"/>
              <a:t>, piloté par les </a:t>
            </a:r>
            <a:r>
              <a:rPr lang="fr-FR" sz="2200" dirty="0" smtClean="0"/>
              <a:t>maîtres </a:t>
            </a:r>
            <a:r>
              <a:rPr lang="fr-FR" sz="2200" dirty="0"/>
              <a:t>composteurs du </a:t>
            </a:r>
            <a:r>
              <a:rPr lang="fr-FR" sz="2200" dirty="0" smtClean="0"/>
              <a:t>Sitcom, </a:t>
            </a:r>
            <a:r>
              <a:rPr lang="fr-FR" sz="2200" dirty="0"/>
              <a:t>sera déployé sur </a:t>
            </a:r>
            <a:endParaRPr lang="fr-FR" sz="2200" dirty="0" smtClean="0"/>
          </a:p>
          <a:p>
            <a:r>
              <a:rPr lang="fr-FR" sz="2200" dirty="0" smtClean="0"/>
              <a:t>plusieurs années et </a:t>
            </a:r>
            <a:r>
              <a:rPr lang="fr-FR" sz="2200" b="1" dirty="0">
                <a:solidFill>
                  <a:srgbClr val="C0CE4D"/>
                </a:solidFill>
              </a:rPr>
              <a:t>débutera </a:t>
            </a:r>
            <a:r>
              <a:rPr lang="fr-FR" sz="2200" b="1" dirty="0" smtClean="0">
                <a:solidFill>
                  <a:srgbClr val="C0CE4D"/>
                </a:solidFill>
              </a:rPr>
              <a:t>fin 2023.</a:t>
            </a:r>
            <a:endParaRPr lang="fr-FR" sz="2200" b="1" dirty="0">
              <a:solidFill>
                <a:srgbClr val="C0CE4D"/>
              </a:solidFill>
            </a:endParaRPr>
          </a:p>
          <a:p>
            <a:endParaRPr lang="fr-FR" sz="2200" b="1" dirty="0" smtClean="0">
              <a:solidFill>
                <a:srgbClr val="C0CE4D"/>
              </a:solidFill>
            </a:endParaRPr>
          </a:p>
          <a:p>
            <a:r>
              <a:rPr lang="fr-FR" sz="2200" b="1" dirty="0" smtClean="0">
                <a:solidFill>
                  <a:srgbClr val="C0CE4D"/>
                </a:solidFill>
              </a:rPr>
              <a:t>Les </a:t>
            </a:r>
            <a:r>
              <a:rPr lang="fr-FR" sz="2200" b="1" dirty="0">
                <a:solidFill>
                  <a:srgbClr val="C0CE4D"/>
                </a:solidFill>
              </a:rPr>
              <a:t>habitants en </a:t>
            </a:r>
            <a:r>
              <a:rPr lang="fr-FR" sz="2200" b="1" dirty="0" smtClean="0">
                <a:solidFill>
                  <a:srgbClr val="C0CE4D"/>
                </a:solidFill>
              </a:rPr>
              <a:t>résidence </a:t>
            </a:r>
            <a:r>
              <a:rPr lang="fr-FR" sz="2200" dirty="0" smtClean="0"/>
              <a:t>des communes     </a:t>
            </a:r>
          </a:p>
          <a:p>
            <a:r>
              <a:rPr lang="fr-FR" sz="2200" dirty="0" smtClean="0"/>
              <a:t>Concernées recevront </a:t>
            </a:r>
            <a:r>
              <a:rPr lang="fr-FR" sz="2200" dirty="0"/>
              <a:t>une </a:t>
            </a:r>
            <a:r>
              <a:rPr lang="fr-FR" sz="2200" b="1" dirty="0" smtClean="0">
                <a:solidFill>
                  <a:srgbClr val="C0CE4D"/>
                </a:solidFill>
              </a:rPr>
              <a:t>invitation à une</a:t>
            </a:r>
          </a:p>
          <a:p>
            <a:r>
              <a:rPr lang="fr-FR" sz="2200" b="1" dirty="0" smtClean="0">
                <a:solidFill>
                  <a:srgbClr val="C0CE4D"/>
                </a:solidFill>
              </a:rPr>
              <a:t>réunion d’information.</a:t>
            </a:r>
            <a:endParaRPr lang="fr-FR" sz="2200" b="1" dirty="0">
              <a:solidFill>
                <a:srgbClr val="C0CE4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1" y="1619582"/>
            <a:ext cx="3904514" cy="36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824827"/>
          </a:xfrm>
          <a:prstGeom prst="rect">
            <a:avLst/>
          </a:prstGeom>
          <a:solidFill>
            <a:srgbClr val="BA6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96276" y="54149"/>
            <a:ext cx="995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3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0580000">
            <a:off x="4395509" y="3705941"/>
            <a:ext cx="1573723" cy="3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92025" y="1013146"/>
            <a:ext cx="7984448" cy="584775"/>
          </a:xfrm>
          <a:prstGeom prst="rect">
            <a:avLst/>
          </a:prstGeom>
          <a:solidFill>
            <a:srgbClr val="C0CE4D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LA COLLECTE EN BORNE</a:t>
            </a:r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806" y="-188319"/>
            <a:ext cx="2683194" cy="117979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48516" y="2340280"/>
            <a:ext cx="77562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CE4D"/>
              </a:buClr>
            </a:pPr>
            <a:r>
              <a:rPr lang="fr-FR" sz="2200" b="1" dirty="0" smtClean="0">
                <a:solidFill>
                  <a:srgbClr val="18ACC0"/>
                </a:solidFill>
              </a:rPr>
              <a:t>Les habitants des communes concernées </a:t>
            </a:r>
            <a:r>
              <a:rPr lang="fr-FR" sz="2200" dirty="0" smtClean="0"/>
              <a:t>recevront toutes les </a:t>
            </a:r>
            <a:r>
              <a:rPr lang="fr-FR" sz="2200" b="1" dirty="0" smtClean="0">
                <a:solidFill>
                  <a:srgbClr val="18ACC0"/>
                </a:solidFill>
              </a:rPr>
              <a:t>informations nécessaires début janvier 2024.</a:t>
            </a:r>
          </a:p>
          <a:p>
            <a:pPr>
              <a:buClr>
                <a:srgbClr val="C0CE4D"/>
              </a:buClr>
            </a:pPr>
            <a:endParaRPr lang="fr-FR" sz="2200" dirty="0" smtClean="0"/>
          </a:p>
          <a:p>
            <a:pPr>
              <a:buClr>
                <a:srgbClr val="C0CE4D"/>
              </a:buClr>
            </a:pPr>
            <a:r>
              <a:rPr lang="fr-FR" sz="2200" b="1" dirty="0" smtClean="0"/>
              <a:t>L’installation des bornes est en cours. </a:t>
            </a:r>
            <a:r>
              <a:rPr lang="fr-FR" sz="2200" b="1" dirty="0" smtClean="0">
                <a:solidFill>
                  <a:srgbClr val="18ACC0"/>
                </a:solidFill>
              </a:rPr>
              <a:t>Elles seront ensuite géolocalisées </a:t>
            </a:r>
            <a:r>
              <a:rPr lang="fr-FR" sz="2200" dirty="0" smtClean="0"/>
              <a:t>sur le site internet du Sitcom. </a:t>
            </a:r>
            <a:endParaRPr lang="fr-FR" sz="2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351851" y="4898478"/>
            <a:ext cx="7269342" cy="1261884"/>
          </a:xfrm>
          <a:prstGeom prst="rect">
            <a:avLst/>
          </a:prstGeom>
          <a:solidFill>
            <a:srgbClr val="C0CE4D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Matériel fourni gratuitement par le Sitcom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Des sacs en kraft et des seaux seront disponibles sur certaines déchetteries du Sitcom 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6" y="1961462"/>
            <a:ext cx="3897638" cy="455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527D-060E-4C72-8FE1-1B0891802FE0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Ellipse 3">
            <a:hlinkClick r:id="rId2"/>
          </p:cNvPr>
          <p:cNvSpPr/>
          <p:nvPr/>
        </p:nvSpPr>
        <p:spPr>
          <a:xfrm>
            <a:off x="4281448" y="3145517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12192000" cy="849086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6276" y="54149"/>
            <a:ext cx="995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qui change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partir de janvier 2024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4766" y="2496347"/>
            <a:ext cx="5277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TOUTES LES EXPLICATIONS SUR CETTE VID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3600" b="1" dirty="0" smtClean="0"/>
              <a:t>O ! </a:t>
            </a:r>
            <a:endParaRPr lang="fr-FR" sz="3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326775" y="1670322"/>
            <a:ext cx="4142510" cy="3847207"/>
          </a:xfrm>
          <a:prstGeom prst="rect">
            <a:avLst/>
          </a:prstGeom>
          <a:solidFill>
            <a:schemeClr val="bg1"/>
          </a:solidFill>
          <a:ln w="38100">
            <a:solidFill>
              <a:srgbClr val="C0CE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fr-FR" sz="2400" b="1" dirty="0" smtClean="0">
              <a:solidFill>
                <a:srgbClr val="CC6600"/>
              </a:solidFill>
            </a:endParaRPr>
          </a:p>
          <a:p>
            <a:endParaRPr lang="fr-FR" sz="2400" b="1" dirty="0">
              <a:solidFill>
                <a:srgbClr val="CC6600"/>
              </a:solidFill>
            </a:endParaRPr>
          </a:p>
          <a:p>
            <a:endParaRPr lang="fr-FR" sz="2400" b="1" dirty="0">
              <a:solidFill>
                <a:srgbClr val="CC6600"/>
              </a:solidFill>
            </a:endParaRPr>
          </a:p>
          <a:p>
            <a:endParaRPr lang="fr-FR" sz="2400" b="1" dirty="0" smtClean="0">
              <a:solidFill>
                <a:srgbClr val="CC6600"/>
              </a:solidFill>
            </a:endParaRPr>
          </a:p>
          <a:p>
            <a:endParaRPr lang="fr-FR" sz="2400" b="1" dirty="0">
              <a:solidFill>
                <a:srgbClr val="CC6600"/>
              </a:solidFill>
            </a:endParaRPr>
          </a:p>
          <a:p>
            <a:endParaRPr lang="fr-FR" sz="2400" b="1" dirty="0" smtClean="0">
              <a:solidFill>
                <a:srgbClr val="CC6600"/>
              </a:solidFill>
            </a:endParaRPr>
          </a:p>
          <a:p>
            <a:endParaRPr lang="fr-FR" sz="2400" b="1" dirty="0" smtClean="0">
              <a:solidFill>
                <a:srgbClr val="CC6600"/>
              </a:solidFill>
            </a:endParaRPr>
          </a:p>
          <a:p>
            <a:endParaRPr lang="fr-FR" sz="2400" b="1" dirty="0" smtClean="0">
              <a:solidFill>
                <a:srgbClr val="C0CE4D"/>
              </a:solidFill>
            </a:endParaRPr>
          </a:p>
          <a:p>
            <a:endParaRPr lang="fr-FR" sz="2400" b="1" dirty="0" smtClean="0">
              <a:solidFill>
                <a:srgbClr val="C0CE4D"/>
              </a:solidFill>
            </a:endParaRPr>
          </a:p>
          <a:p>
            <a:r>
              <a:rPr lang="fr-FR" sz="2400" b="1" dirty="0" smtClean="0">
                <a:solidFill>
                  <a:srgbClr val="C0CE4D"/>
                </a:solidFill>
                <a:latin typeface="Segoe UI Emoji" panose="020B0502040204020203" pitchFamily="34" charset="0"/>
                <a:ea typeface="Segoe UI Emoji" panose="020B0502040204020203" pitchFamily="34" charset="0"/>
                <a:hlinkClick r:id="rId2"/>
              </a:rPr>
              <a:t>👉</a:t>
            </a:r>
            <a:r>
              <a:rPr lang="fr-FR" sz="2400" b="1" dirty="0" smtClean="0">
                <a:solidFill>
                  <a:srgbClr val="C0CE4D"/>
                </a:solidFill>
                <a:hlinkClick r:id="rId2"/>
              </a:rPr>
              <a:t>Regarder la vidéo</a:t>
            </a:r>
            <a:endParaRPr lang="fr-FR" sz="2400" b="1" dirty="0" smtClean="0">
              <a:solidFill>
                <a:srgbClr val="C0CE4D"/>
              </a:solidFill>
            </a:endParaRPr>
          </a:p>
          <a:p>
            <a:endParaRPr lang="fr-FR" sz="400" b="1" dirty="0">
              <a:solidFill>
                <a:srgbClr val="C0CE4D"/>
              </a:solidFill>
            </a:endParaRPr>
          </a:p>
        </p:txBody>
      </p:sp>
      <p:pic>
        <p:nvPicPr>
          <p:cNvPr id="11" name="Image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599" y="2670001"/>
            <a:ext cx="3411418" cy="1929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Ellipse 11">
            <a:hlinkClick r:id="rId2"/>
          </p:cNvPr>
          <p:cNvSpPr/>
          <p:nvPr/>
        </p:nvSpPr>
        <p:spPr>
          <a:xfrm>
            <a:off x="8274755" y="3543773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>
            <a:hlinkClick r:id="rId2"/>
          </p:cNvPr>
          <p:cNvSpPr/>
          <p:nvPr/>
        </p:nvSpPr>
        <p:spPr>
          <a:xfrm rot="5400000">
            <a:off x="8386402" y="3668351"/>
            <a:ext cx="285749" cy="21884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15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45497"/>
              </p:ext>
            </p:extLst>
          </p:nvPr>
        </p:nvGraphicFramePr>
        <p:xfrm>
          <a:off x="291142" y="1070896"/>
          <a:ext cx="11730290" cy="552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9571">
                  <a:extLst>
                    <a:ext uri="{9D8B030D-6E8A-4147-A177-3AD203B41FA5}">
                      <a16:colId xmlns:a16="http://schemas.microsoft.com/office/drawing/2014/main" val="114695913"/>
                    </a:ext>
                  </a:extLst>
                </a:gridCol>
                <a:gridCol w="4372494">
                  <a:extLst>
                    <a:ext uri="{9D8B030D-6E8A-4147-A177-3AD203B41FA5}">
                      <a16:colId xmlns:a16="http://schemas.microsoft.com/office/drawing/2014/main" val="1950805583"/>
                    </a:ext>
                  </a:extLst>
                </a:gridCol>
                <a:gridCol w="2438225">
                  <a:extLst>
                    <a:ext uri="{9D8B030D-6E8A-4147-A177-3AD203B41FA5}">
                      <a16:colId xmlns:a16="http://schemas.microsoft.com/office/drawing/2014/main" val="3176867327"/>
                    </a:ext>
                  </a:extLst>
                </a:gridCol>
              </a:tblGrid>
              <a:tr h="432659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2023</a:t>
                      </a:r>
                      <a:endParaRPr lang="fr-FR" sz="2400" dirty="0"/>
                    </a:p>
                  </a:txBody>
                  <a:tcPr>
                    <a:solidFill>
                      <a:srgbClr val="0C3A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fr-FR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JANVIER 2024 </a:t>
                      </a:r>
                      <a:endParaRPr lang="fr-F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2602"/>
                  </a:ext>
                </a:extLst>
              </a:tr>
              <a:tr h="7787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SEPTEMBRE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baseline="0" dirty="0" smtClean="0">
                          <a:solidFill>
                            <a:srgbClr val="C0CE4D"/>
                          </a:solidFill>
                        </a:rPr>
                        <a:t>1</a:t>
                      </a:r>
                      <a:r>
                        <a:rPr lang="fr-FR" sz="2400" b="1" baseline="30000" dirty="0" smtClean="0">
                          <a:solidFill>
                            <a:srgbClr val="C0CE4D"/>
                          </a:solidFill>
                        </a:rPr>
                        <a:t>ère</a:t>
                      </a:r>
                      <a:r>
                        <a:rPr lang="fr-FR" sz="2400" b="1" baseline="0" dirty="0" smtClean="0">
                          <a:solidFill>
                            <a:srgbClr val="C0CE4D"/>
                          </a:solidFill>
                        </a:rPr>
                        <a:t> ANNONCE AUX HABITANTS</a:t>
                      </a:r>
                    </a:p>
                  </a:txBody>
                  <a:tcPr anchor="ctr">
                    <a:solidFill>
                      <a:srgbClr val="0C3A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SEPTEMBRE à D</a:t>
                      </a:r>
                      <a:r>
                        <a:rPr lang="fr-FR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CEMBRE</a:t>
                      </a:r>
                    </a:p>
                    <a:p>
                      <a:pPr algn="ctr"/>
                      <a:r>
                        <a:rPr lang="fr-FR" sz="2400" b="1" kern="1200" baseline="0" dirty="0" smtClean="0">
                          <a:solidFill>
                            <a:srgbClr val="C0CE4D"/>
                          </a:solidFill>
                          <a:latin typeface="+mn-lt"/>
                          <a:ea typeface="+mn-ea"/>
                          <a:cs typeface="+mn-cs"/>
                        </a:rPr>
                        <a:t>Phase technique </a:t>
                      </a:r>
                      <a:endParaRPr lang="fr-FR" sz="2400" b="1" kern="1200" baseline="0" dirty="0">
                        <a:solidFill>
                          <a:srgbClr val="C0CE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C3A3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6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75889"/>
                  </a:ext>
                </a:extLst>
              </a:tr>
              <a:tr h="4245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baseline="0" dirty="0" smtClean="0">
                          <a:solidFill>
                            <a:srgbClr val="C0CE4D"/>
                          </a:solidFill>
                        </a:rPr>
                        <a:t> </a:t>
                      </a:r>
                      <a:endParaRPr lang="fr-FR" sz="2200" b="1" dirty="0" smtClean="0">
                        <a:solidFill>
                          <a:srgbClr val="C0CE4D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Distribution en boîtes aux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     lettres de </a:t>
                      </a:r>
                      <a:r>
                        <a:rPr lang="fr-FR" sz="1800" b="1" baseline="0" dirty="0" smtClean="0">
                          <a:solidFill>
                            <a:schemeClr val="accent6"/>
                          </a:solidFill>
                        </a:rPr>
                        <a:t>Sitcom infos</a:t>
                      </a:r>
                      <a:r>
                        <a:rPr lang="fr-FR" sz="1800" b="1" dirty="0" smtClean="0">
                          <a:solidFill>
                            <a:schemeClr val="accent6"/>
                          </a:solidFill>
                        </a:rPr>
                        <a:t> du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accent6"/>
                          </a:solidFill>
                        </a:rPr>
                        <a:t>      18 au 22 septembre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000" b="1" baseline="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Information via </a:t>
                      </a:r>
                      <a:r>
                        <a:rPr lang="fr-FR" sz="1800" b="1" baseline="0" dirty="0" smtClean="0">
                          <a:solidFill>
                            <a:schemeClr val="accent6"/>
                          </a:solidFill>
                        </a:rPr>
                        <a:t>les réseaux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800" b="1" baseline="0" dirty="0" smtClean="0">
                          <a:solidFill>
                            <a:schemeClr val="accent6"/>
                          </a:solidFill>
                        </a:rPr>
                        <a:t>      sociaux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000" baseline="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u="none" baseline="0" dirty="0" smtClean="0">
                          <a:solidFill>
                            <a:schemeClr val="tx1"/>
                          </a:solidFill>
                        </a:rPr>
                        <a:t>Information avec une </a:t>
                      </a:r>
                      <a:r>
                        <a:rPr lang="fr-FR" sz="1800" b="1" u="none" baseline="0" dirty="0" smtClean="0">
                          <a:solidFill>
                            <a:schemeClr val="accent6"/>
                          </a:solidFill>
                        </a:rPr>
                        <a:t>vidéo explicative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800" b="1" u="none" baseline="0" dirty="0" smtClean="0">
                          <a:solidFill>
                            <a:schemeClr val="accent6"/>
                          </a:solidFill>
                        </a:rPr>
                        <a:t>      sur www.sitcom40.fr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000" b="1" u="none" baseline="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1" baseline="0" dirty="0" smtClean="0">
                          <a:solidFill>
                            <a:schemeClr val="accent6"/>
                          </a:solidFill>
                        </a:rPr>
                        <a:t>Information via les relais 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communes, communautés de communes : réseaux sociaux, site internet, etc.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1" baseline="0" dirty="0" smtClean="0">
                          <a:solidFill>
                            <a:schemeClr val="accent6"/>
                          </a:solidFill>
                        </a:rPr>
                        <a:t>Communiqué de presse </a:t>
                      </a:r>
                    </a:p>
                  </a:txBody>
                  <a:tcPr>
                    <a:solidFill>
                      <a:srgbClr val="FBF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Mise en place des </a:t>
                      </a:r>
                      <a:r>
                        <a:rPr lang="fr-FR" b="1" u="sng" dirty="0" smtClean="0">
                          <a:solidFill>
                            <a:schemeClr val="tx1"/>
                          </a:solidFill>
                        </a:rPr>
                        <a:t>BORNES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b="0" i="1" dirty="0" smtClean="0">
                          <a:solidFill>
                            <a:schemeClr val="tx1"/>
                          </a:solidFill>
                        </a:rPr>
                        <a:t>(dans les communes concernées)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fr-FR" b="1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 Premières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démarches pour le </a:t>
                      </a:r>
                      <a:r>
                        <a:rPr lang="fr-FR" b="1" u="sng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COMPOSTAGE COLLECTIF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(dans </a:t>
                      </a:r>
                      <a:r>
                        <a:rPr lang="fr-FR" b="0" i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les communes concernées)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fr-FR" b="1" baseline="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b="0" i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C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200" b="1" baseline="0" dirty="0" smtClean="0">
                        <a:solidFill>
                          <a:srgbClr val="18ACC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200" b="1" baseline="0" dirty="0" smtClean="0">
                        <a:solidFill>
                          <a:srgbClr val="18ACC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200" b="1" baseline="0" dirty="0" smtClean="0">
                        <a:solidFill>
                          <a:srgbClr val="18ACC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baseline="0" dirty="0" smtClean="0">
                          <a:solidFill>
                            <a:srgbClr val="18ACC0"/>
                          </a:solidFill>
                        </a:rPr>
                        <a:t>INFORMATION COMPLÈTE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baseline="0" dirty="0" smtClean="0">
                          <a:solidFill>
                            <a:srgbClr val="18ACC0"/>
                          </a:solidFill>
                        </a:rPr>
                        <a:t>DES HABITANTS</a:t>
                      </a:r>
                      <a:endParaRPr lang="fr-FR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peu de patience 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Vous en saurez plus à la fin de l’année…</a:t>
                      </a:r>
                      <a:endParaRPr lang="fr-FR" sz="2200" b="0" i="1" baseline="0" dirty="0" smtClean="0">
                        <a:solidFill>
                          <a:srgbClr val="18ACC0"/>
                        </a:solidFill>
                      </a:endParaRPr>
                    </a:p>
                  </a:txBody>
                  <a:tcPr>
                    <a:solidFill>
                      <a:srgbClr val="E5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856650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527D-060E-4C72-8FE1-1B0891802FE0}" type="slidenum">
              <a:rPr lang="fr-FR" smtClean="0"/>
              <a:t>8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679" y="-220627"/>
            <a:ext cx="2578086" cy="11335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824827"/>
          </a:xfrm>
          <a:prstGeom prst="rect">
            <a:avLst/>
          </a:prstGeom>
          <a:solidFill>
            <a:srgbClr val="BA6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t="23715" r="13837" b="15691"/>
          <a:stretch/>
        </p:blipFill>
        <p:spPr>
          <a:xfrm>
            <a:off x="9968189" y="109932"/>
            <a:ext cx="2053243" cy="7148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070">
            <a:off x="173770" y="791992"/>
            <a:ext cx="1409692" cy="127512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4691" y="12978"/>
            <a:ext cx="8984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mportante campagne d’information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4795">
            <a:off x="3612040" y="2729098"/>
            <a:ext cx="1106027" cy="157045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577840" y="4547062"/>
            <a:ext cx="3616036" cy="1200329"/>
          </a:xfrm>
          <a:prstGeom prst="rect">
            <a:avLst/>
          </a:prstGeom>
          <a:solidFill>
            <a:srgbClr val="C0CE4D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lang="fr-FR" b="1" dirty="0" smtClean="0">
                <a:sym typeface="Wingdings" panose="05000000000000000000" pitchFamily="2" charset="2"/>
              </a:rPr>
              <a:t>1 ère </a:t>
            </a:r>
            <a:r>
              <a:rPr lang="fr-FR" b="1" dirty="0">
                <a:sym typeface="Wingdings" panose="05000000000000000000" pitchFamily="2" charset="2"/>
              </a:rPr>
              <a:t>Campagne de </a:t>
            </a:r>
            <a:endParaRPr lang="fr-FR" b="1" dirty="0" smtClean="0">
              <a:sym typeface="Wingdings" panose="05000000000000000000" pitchFamily="2" charset="2"/>
            </a:endParaRPr>
          </a:p>
          <a:p>
            <a:pPr algn="ctr"/>
            <a:r>
              <a:rPr lang="fr-FR" b="1" u="sng" dirty="0" smtClean="0">
                <a:sym typeface="Wingdings" panose="05000000000000000000" pitchFamily="2" charset="2"/>
              </a:rPr>
              <a:t>DISTRIBUTION </a:t>
            </a:r>
            <a:r>
              <a:rPr lang="fr-FR" b="1" u="sng" dirty="0">
                <a:sym typeface="Wingdings" panose="05000000000000000000" pitchFamily="2" charset="2"/>
              </a:rPr>
              <a:t>DE </a:t>
            </a:r>
            <a:r>
              <a:rPr lang="fr-FR" b="1" u="sng" dirty="0" smtClean="0">
                <a:sym typeface="Wingdings" panose="05000000000000000000" pitchFamily="2" charset="2"/>
              </a:rPr>
              <a:t>COMPOSTEURS</a:t>
            </a:r>
            <a:endParaRPr lang="fr-FR" b="1" u="sng" dirty="0">
              <a:sym typeface="Wingdings" panose="05000000000000000000" pitchFamily="2" charset="2"/>
            </a:endParaRPr>
          </a:p>
          <a:p>
            <a:pPr algn="ctr"/>
            <a:r>
              <a:rPr lang="fr-FR" i="1" dirty="0" smtClean="0">
                <a:sym typeface="Wingdings" panose="05000000000000000000" pitchFamily="2" charset="2"/>
              </a:rPr>
              <a:t>(Uniquement dans </a:t>
            </a:r>
            <a:r>
              <a:rPr lang="fr-FR" i="1" dirty="0">
                <a:sym typeface="Wingdings" panose="05000000000000000000" pitchFamily="2" charset="2"/>
              </a:rPr>
              <a:t>les </a:t>
            </a:r>
            <a:endParaRPr lang="fr-FR" i="1" dirty="0" smtClean="0">
              <a:sym typeface="Wingdings" panose="05000000000000000000" pitchFamily="2" charset="2"/>
            </a:endParaRPr>
          </a:p>
          <a:p>
            <a:pPr algn="ctr"/>
            <a:r>
              <a:rPr lang="fr-FR" i="1" dirty="0" smtClean="0">
                <a:sym typeface="Wingdings" panose="05000000000000000000" pitchFamily="2" charset="2"/>
              </a:rPr>
              <a:t>communes </a:t>
            </a:r>
            <a:r>
              <a:rPr lang="fr-FR" i="1" dirty="0">
                <a:sym typeface="Wingdings" panose="05000000000000000000" pitchFamily="2" charset="2"/>
              </a:rPr>
              <a:t>concernées)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5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449" y="36038"/>
            <a:ext cx="4391050" cy="19307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4429003"/>
            <a:ext cx="12192000" cy="1877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fr-FR" sz="2800" dirty="0">
              <a:solidFill>
                <a:srgbClr val="C00000"/>
              </a:solidFill>
            </a:endParaRPr>
          </a:p>
          <a:p>
            <a:pPr algn="ctr"/>
            <a:r>
              <a:rPr lang="fr-FR" sz="4400" dirty="0" smtClean="0"/>
              <a:t>                                  Merci de votre collaboration !</a:t>
            </a:r>
            <a:endParaRPr lang="fr-FR" sz="4400" dirty="0"/>
          </a:p>
          <a:p>
            <a:pPr algn="ctr"/>
            <a:r>
              <a:rPr lang="fr-FR" sz="4400" b="1" dirty="0" smtClean="0"/>
              <a:t>                             Le Sitcom Côte sud des Landes </a:t>
            </a:r>
            <a:endParaRPr lang="fr-FR" sz="1600" i="1" dirty="0" smtClean="0"/>
          </a:p>
        </p:txBody>
      </p:sp>
      <p:sp>
        <p:nvSpPr>
          <p:cNvPr id="3" name="Bulle ronde 2"/>
          <p:cNvSpPr/>
          <p:nvPr/>
        </p:nvSpPr>
        <p:spPr>
          <a:xfrm rot="21139870" flipH="1">
            <a:off x="777719" y="305595"/>
            <a:ext cx="6859926" cy="4485577"/>
          </a:xfrm>
          <a:prstGeom prst="wedgeEllipseCallout">
            <a:avLst>
              <a:gd name="adj1" fmla="val -58607"/>
              <a:gd name="adj2" fmla="val 6153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 rot="21150189">
            <a:off x="1277713" y="850593"/>
            <a:ext cx="59807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 Narrow" panose="020B0606020202030204" pitchFamily="34" charset="0"/>
              </a:rPr>
              <a:t>Vous aussi, en étant </a:t>
            </a:r>
            <a:endParaRPr lang="fr-FR" sz="4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4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informé</a:t>
            </a:r>
            <a:r>
              <a:rPr lang="fr-FR" sz="40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fr-FR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vous pouvez </a:t>
            </a:r>
            <a:r>
              <a:rPr lang="fr-FR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relayer l’information et contribuer </a:t>
            </a:r>
            <a:r>
              <a:rPr lang="fr-FR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ainsi, </a:t>
            </a:r>
            <a:r>
              <a:rPr lang="fr-FR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avec </a:t>
            </a:r>
            <a:r>
              <a:rPr lang="fr-FR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nous, </a:t>
            </a:r>
            <a:r>
              <a:rPr lang="fr-FR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à </a:t>
            </a:r>
            <a:r>
              <a:rPr lang="fr-FR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la bonne </a:t>
            </a:r>
            <a:r>
              <a:rPr lang="fr-FR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information </a:t>
            </a:r>
            <a:endParaRPr lang="fr-FR" sz="4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des </a:t>
            </a:r>
            <a:r>
              <a:rPr lang="fr-FR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habitants </a:t>
            </a:r>
            <a:r>
              <a:rPr lang="fr-FR" sz="4000" b="1" dirty="0">
                <a:solidFill>
                  <a:schemeClr val="bg1"/>
                </a:solidFill>
              </a:rPr>
              <a:t>! </a:t>
            </a:r>
          </a:p>
        </p:txBody>
      </p:sp>
      <p:sp>
        <p:nvSpPr>
          <p:cNvPr id="12" name="Ellipse 11"/>
          <p:cNvSpPr/>
          <p:nvPr/>
        </p:nvSpPr>
        <p:spPr>
          <a:xfrm>
            <a:off x="383487" y="694933"/>
            <a:ext cx="1428712" cy="12718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09101" y="730691"/>
            <a:ext cx="117748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7200" dirty="0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📣</a:t>
            </a:r>
            <a:r>
              <a:rPr lang="fr-FR" sz="4000" dirty="0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8446325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Words>520</Words>
  <Application>Microsoft Office PowerPoint</Application>
  <PresentationFormat>Grand écran</PresentationFormat>
  <Paragraphs>105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Segoe UI Emoji</vt:lpstr>
      <vt:lpstr>Segoe UI Symbol</vt:lpstr>
      <vt:lpstr>Wingdings</vt:lpstr>
      <vt:lpstr>Wingdings 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des consignes de tri des déchets : Pour sensibiliser efficacement :  des supports clé en main</dc:title>
  <dc:creator>Dongieu Myriam</dc:creator>
  <cp:lastModifiedBy>Marie Claude Parisis</cp:lastModifiedBy>
  <cp:revision>149</cp:revision>
  <cp:lastPrinted>2023-09-05T14:10:06Z</cp:lastPrinted>
  <dcterms:created xsi:type="dcterms:W3CDTF">2021-07-01T12:47:10Z</dcterms:created>
  <dcterms:modified xsi:type="dcterms:W3CDTF">2023-09-14T11:46:45Z</dcterms:modified>
</cp:coreProperties>
</file>